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1" r:id="rId3"/>
    <p:sldId id="272" r:id="rId4"/>
    <p:sldId id="274" r:id="rId5"/>
    <p:sldId id="273" r:id="rId6"/>
    <p:sldId id="306" r:id="rId7"/>
    <p:sldId id="305" r:id="rId8"/>
    <p:sldId id="276" r:id="rId9"/>
    <p:sldId id="277" r:id="rId10"/>
    <p:sldId id="278" r:id="rId11"/>
    <p:sldId id="279" r:id="rId12"/>
    <p:sldId id="280" r:id="rId13"/>
    <p:sldId id="307" r:id="rId14"/>
    <p:sldId id="282" r:id="rId15"/>
    <p:sldId id="283" r:id="rId16"/>
    <p:sldId id="284" r:id="rId17"/>
    <p:sldId id="286" r:id="rId18"/>
    <p:sldId id="275" r:id="rId19"/>
    <p:sldId id="30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>
      <p:cViewPr varScale="1">
        <p:scale>
          <a:sx n="112" d="100"/>
          <a:sy n="112" d="100"/>
        </p:scale>
        <p:origin x="85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276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56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939A7F-47F2-4B95-938E-F99525742791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9D68C-CF22-4ED2-BF38-FFCFD93363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48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13448-71EB-4813-A2CC-25009378EACF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90673-9618-4A95-9D77-CF6CDC9685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117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dirty="0" smtClean="0"/>
              <a:t>Microsoft </a:t>
            </a:r>
            <a:r>
              <a:rPr lang="ru-RU" b="1" dirty="0" smtClean="0"/>
              <a:t>Инженерное мастерство</a:t>
            </a:r>
            <a:endParaRPr lang="ru-RU" dirty="0" smtClean="0"/>
          </a:p>
        </p:txBody>
      </p:sp>
      <p:sp>
        <p:nvSpPr>
          <p:cNvPr id="41987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dirty="0" smtClean="0"/>
              <a:t>Конфиденциальная информация Майкрософт</a:t>
            </a:r>
          </a:p>
        </p:txBody>
      </p:sp>
      <p:sp>
        <p:nvSpPr>
          <p:cNvPr id="41988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4A5F-6CE4-493C-A0D7-6834FF76660C}" type="slidenum">
              <a:rPr lang="ru-RU" smtClean="0"/>
              <a:pPr/>
              <a:t>19</a:t>
            </a:fld>
            <a:endParaRPr lang="ru-RU" dirty="0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488950"/>
            <a:ext cx="4962525" cy="3722688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787" y="4483601"/>
            <a:ext cx="6206573" cy="4944672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545808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403649" y="6492877"/>
            <a:ext cx="6408712" cy="365125"/>
          </a:xfrm>
        </p:spPr>
        <p:txBody>
          <a:bodyPr/>
          <a:lstStyle/>
          <a:p>
            <a:endParaRPr lang="ru-RU" dirty="0"/>
          </a:p>
        </p:txBody>
      </p:sp>
      <p:grpSp>
        <p:nvGrpSpPr>
          <p:cNvPr id="15" name="Группа 14"/>
          <p:cNvGrpSpPr/>
          <p:nvPr userDrawn="1"/>
        </p:nvGrpSpPr>
        <p:grpSpPr>
          <a:xfrm>
            <a:off x="10634" y="84732"/>
            <a:ext cx="9133367" cy="1673804"/>
            <a:chOff x="10633" y="84732"/>
            <a:chExt cx="9133367" cy="1673804"/>
          </a:xfrm>
        </p:grpSpPr>
        <p:sp>
          <p:nvSpPr>
            <p:cNvPr id="7" name="CustomShape 3"/>
            <p:cNvSpPr>
              <a:spLocks noChangeArrowheads="1"/>
            </p:cNvSpPr>
            <p:nvPr userDrawn="1"/>
          </p:nvSpPr>
          <p:spPr bwMode="auto">
            <a:xfrm>
              <a:off x="10633" y="907156"/>
              <a:ext cx="9133367" cy="309563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6350" h="19050"/>
              <a:bevelB w="0"/>
            </a:sp3d>
            <a:extLs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9pPr>
            </a:lstStyle>
            <a:p>
              <a:pPr eaLnBrk="1" hangingPunct="1"/>
              <a:endParaRPr lang="ru-RU" altLang="ru-RU" sz="1800"/>
            </a:p>
          </p:txBody>
        </p:sp>
        <p:sp>
          <p:nvSpPr>
            <p:cNvPr id="8" name="CustomShape 4"/>
            <p:cNvSpPr>
              <a:spLocks noChangeArrowheads="1"/>
            </p:cNvSpPr>
            <p:nvPr userDrawn="1"/>
          </p:nvSpPr>
          <p:spPr bwMode="auto">
            <a:xfrm>
              <a:off x="10633" y="1194494"/>
              <a:ext cx="9133367" cy="287337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6350" h="19050"/>
              <a:bevelB w="0"/>
            </a:sp3d>
            <a:extLs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9pPr>
            </a:lstStyle>
            <a:p>
              <a:pPr eaLnBrk="1" hangingPunct="1"/>
              <a:endParaRPr lang="ru-RU" altLang="ru-RU" sz="1800"/>
            </a:p>
          </p:txBody>
        </p:sp>
        <p:sp>
          <p:nvSpPr>
            <p:cNvPr id="9" name="CustomShape 5"/>
            <p:cNvSpPr>
              <a:spLocks noChangeArrowheads="1"/>
            </p:cNvSpPr>
            <p:nvPr userDrawn="1"/>
          </p:nvSpPr>
          <p:spPr bwMode="auto">
            <a:xfrm>
              <a:off x="10633" y="1472786"/>
              <a:ext cx="9133367" cy="285750"/>
            </a:xfrm>
            <a:prstGeom prst="rect">
              <a:avLst/>
            </a:prstGeom>
            <a:gradFill>
              <a:gsLst>
                <a:gs pos="0">
                  <a:srgbClr val="C00000"/>
                </a:gs>
                <a:gs pos="100000">
                  <a:srgbClr val="FF0000"/>
                </a:gs>
              </a:gsLst>
              <a:lin ang="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6350" h="19050"/>
              <a:bevelB w="0"/>
            </a:sp3d>
            <a:extLs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9pPr>
            </a:lstStyle>
            <a:p>
              <a:pPr eaLnBrk="1" hangingPunct="1"/>
              <a:endParaRPr lang="ru-RU" altLang="ru-RU" sz="1800"/>
            </a:p>
          </p:txBody>
        </p:sp>
        <p:sp>
          <p:nvSpPr>
            <p:cNvPr id="10" name="CustomShape 6"/>
            <p:cNvSpPr>
              <a:spLocks noChangeArrowheads="1"/>
            </p:cNvSpPr>
            <p:nvPr userDrawn="1"/>
          </p:nvSpPr>
          <p:spPr bwMode="auto">
            <a:xfrm>
              <a:off x="971600" y="84732"/>
              <a:ext cx="8161767" cy="794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0" rIns="9000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9pPr>
            </a:lstStyle>
            <a:p>
              <a:pPr algn="ctr" eaLnBrk="1" hangingPunct="1">
                <a:lnSpc>
                  <a:spcPts val="2000"/>
                </a:lnSpc>
              </a:pPr>
              <a:r>
                <a:rPr lang="ru-RU" altLang="ru-RU" sz="2000" b="0" dirty="0" smtClean="0">
                  <a:solidFill>
                    <a:srgbClr val="002060"/>
                  </a:solidFill>
                  <a:effectLst/>
                  <a:ea typeface="MS PGothic" pitchFamily="34" charset="-128"/>
                </a:rPr>
                <a:t>Федеральная служба по экологическому, </a:t>
              </a:r>
            </a:p>
            <a:p>
              <a:pPr algn="ctr" eaLnBrk="1" hangingPunct="1">
                <a:lnSpc>
                  <a:spcPts val="2000"/>
                </a:lnSpc>
              </a:pPr>
              <a:r>
                <a:rPr lang="ru-RU" altLang="ru-RU" sz="2000" b="0" dirty="0" smtClean="0">
                  <a:solidFill>
                    <a:srgbClr val="002060"/>
                  </a:solidFill>
                  <a:effectLst/>
                  <a:ea typeface="MS PGothic" pitchFamily="34" charset="-128"/>
                </a:rPr>
                <a:t>технологическому и атомному надзору</a:t>
              </a:r>
            </a:p>
            <a:p>
              <a:pPr algn="ctr" eaLnBrk="1" hangingPunct="1">
                <a:lnSpc>
                  <a:spcPts val="2000"/>
                </a:lnSpc>
              </a:pPr>
              <a:r>
                <a:rPr lang="ru-RU" altLang="ru-RU" sz="2000" b="0" dirty="0" smtClean="0">
                  <a:solidFill>
                    <a:srgbClr val="002060"/>
                  </a:solidFill>
                  <a:effectLst/>
                  <a:ea typeface="MS PGothic" pitchFamily="34" charset="-128"/>
                </a:rPr>
                <a:t>(Ростехнадзор)</a:t>
              </a:r>
              <a:endParaRPr lang="ru-RU" altLang="ru-RU" sz="2000" b="0" dirty="0">
                <a:solidFill>
                  <a:srgbClr val="002060"/>
                </a:solidFill>
                <a:effectLst/>
              </a:endParaRPr>
            </a:p>
          </p:txBody>
        </p:sp>
        <p:pic>
          <p:nvPicPr>
            <p:cNvPr id="11" name="Picture 41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950" y="141981"/>
              <a:ext cx="1403350" cy="157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22" name="Прямая соединительная линия 21"/>
          <p:cNvCxnSpPr/>
          <p:nvPr userDrawn="1"/>
        </p:nvCxnSpPr>
        <p:spPr>
          <a:xfrm>
            <a:off x="683568" y="6420185"/>
            <a:ext cx="7776864" cy="0"/>
          </a:xfrm>
          <a:prstGeom prst="line">
            <a:avLst/>
          </a:prstGeom>
          <a:ln w="25400" cap="flat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ыч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992697"/>
            <a:ext cx="9144000" cy="492089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31840" y="6492877"/>
            <a:ext cx="2895600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424" y="6525344"/>
            <a:ext cx="755576" cy="332656"/>
          </a:xfrm>
        </p:spPr>
        <p:txBody>
          <a:bodyPr/>
          <a:lstStyle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fld id="{9BBB63BC-7EC6-405B-A8B3-990F8CBB9186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14" name="Группа 13"/>
          <p:cNvGrpSpPr/>
          <p:nvPr userDrawn="1"/>
        </p:nvGrpSpPr>
        <p:grpSpPr>
          <a:xfrm>
            <a:off x="1" y="7953"/>
            <a:ext cx="9143999" cy="1052513"/>
            <a:chOff x="0" y="0"/>
            <a:chExt cx="9143999" cy="1052513"/>
          </a:xfrm>
        </p:grpSpPr>
        <p:sp>
          <p:nvSpPr>
            <p:cNvPr id="10" name="CustomShape 6"/>
            <p:cNvSpPr>
              <a:spLocks noChangeArrowheads="1"/>
            </p:cNvSpPr>
            <p:nvPr userDrawn="1"/>
          </p:nvSpPr>
          <p:spPr bwMode="auto">
            <a:xfrm>
              <a:off x="899592" y="84733"/>
              <a:ext cx="8233775" cy="3919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0" rIns="9000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9pPr>
            </a:lstStyle>
            <a:p>
              <a:pPr algn="ctr" eaLnBrk="1" hangingPunct="1">
                <a:lnSpc>
                  <a:spcPts val="1500"/>
                </a:lnSpc>
              </a:pPr>
              <a:r>
                <a:rPr lang="ru-RU" altLang="ru-RU" sz="1400" b="0" dirty="0" smtClean="0">
                  <a:solidFill>
                    <a:srgbClr val="002060"/>
                  </a:solidFill>
                  <a:ea typeface="MS PGothic" pitchFamily="34" charset="-128"/>
                </a:rPr>
                <a:t>Федеральная служба по экологическому, технологическому и атомному надзору</a:t>
              </a:r>
            </a:p>
            <a:p>
              <a:pPr algn="ctr" eaLnBrk="1" hangingPunct="1">
                <a:lnSpc>
                  <a:spcPts val="1500"/>
                </a:lnSpc>
              </a:pPr>
              <a:r>
                <a:rPr lang="ru-RU" altLang="ru-RU" sz="1400" b="0" dirty="0" smtClean="0">
                  <a:solidFill>
                    <a:srgbClr val="002060"/>
                  </a:solidFill>
                  <a:ea typeface="MS PGothic" pitchFamily="34" charset="-128"/>
                </a:rPr>
                <a:t>(Ростехнадзор)</a:t>
              </a:r>
            </a:p>
          </p:txBody>
        </p:sp>
        <p:sp>
          <p:nvSpPr>
            <p:cNvPr id="13" name="CustomShape 2"/>
            <p:cNvSpPr>
              <a:spLocks noChangeArrowheads="1"/>
            </p:cNvSpPr>
            <p:nvPr userDrawn="1"/>
          </p:nvSpPr>
          <p:spPr bwMode="auto">
            <a:xfrm>
              <a:off x="9524" y="549275"/>
              <a:ext cx="9134475" cy="142875"/>
            </a:xfrm>
            <a:prstGeom prst="rect">
              <a:avLst/>
            </a:prstGeom>
            <a:gradFill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6350" h="12700"/>
              <a:bevelB w="0"/>
            </a:sp3d>
            <a:extLs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9pPr>
            </a:lstStyle>
            <a:p>
              <a:pPr eaLnBrk="1" hangingPunct="1"/>
              <a:endParaRPr lang="ru-RU" altLang="ru-RU" sz="1800"/>
            </a:p>
          </p:txBody>
        </p:sp>
        <p:sp>
          <p:nvSpPr>
            <p:cNvPr id="15" name="CustomShape 3"/>
            <p:cNvSpPr>
              <a:spLocks noChangeArrowheads="1"/>
            </p:cNvSpPr>
            <p:nvPr userDrawn="1"/>
          </p:nvSpPr>
          <p:spPr bwMode="auto">
            <a:xfrm>
              <a:off x="9524" y="692150"/>
              <a:ext cx="9134475" cy="144463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6350" h="12700"/>
              <a:bevelB w="0"/>
            </a:sp3d>
            <a:extLs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9pPr>
            </a:lstStyle>
            <a:p>
              <a:pPr eaLnBrk="1" hangingPunct="1"/>
              <a:endParaRPr lang="ru-RU" altLang="ru-RU" sz="1800"/>
            </a:p>
          </p:txBody>
        </p:sp>
        <p:sp>
          <p:nvSpPr>
            <p:cNvPr id="16" name="CustomShape 4"/>
            <p:cNvSpPr>
              <a:spLocks noChangeArrowheads="1"/>
            </p:cNvSpPr>
            <p:nvPr userDrawn="1"/>
          </p:nvSpPr>
          <p:spPr bwMode="auto">
            <a:xfrm>
              <a:off x="9524" y="836613"/>
              <a:ext cx="9134475" cy="144462"/>
            </a:xfrm>
            <a:prstGeom prst="rect">
              <a:avLst/>
            </a:prstGeom>
            <a:gradFill>
              <a:gsLst>
                <a:gs pos="0">
                  <a:srgbClr val="C00000"/>
                </a:gs>
                <a:gs pos="100000">
                  <a:srgbClr val="FF0000"/>
                </a:gs>
              </a:gsLst>
              <a:lin ang="0" scaled="0"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6350" h="12700"/>
              <a:bevelB w="0"/>
            </a:sp3d>
            <a:extLs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DejaVu Sans"/>
                  <a:cs typeface="DejaVu Sans"/>
                </a:defRPr>
              </a:lvl9pPr>
            </a:lstStyle>
            <a:p>
              <a:pPr eaLnBrk="1" hangingPunct="1"/>
              <a:endParaRPr lang="ru-RU" altLang="ru-RU" sz="1800"/>
            </a:p>
          </p:txBody>
        </p:sp>
        <p:pic>
          <p:nvPicPr>
            <p:cNvPr id="17" name="Picture 41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36625" cy="1052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0" name="Подзаголовок 2"/>
          <p:cNvSpPr>
            <a:spLocks noGrp="1"/>
          </p:cNvSpPr>
          <p:nvPr userDrawn="1">
            <p:ph type="subTitle" idx="1"/>
          </p:nvPr>
        </p:nvSpPr>
        <p:spPr>
          <a:xfrm>
            <a:off x="1371600" y="2204864"/>
            <a:ext cx="6400800" cy="343393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rot="16200000">
            <a:off x="8594457" y="6308457"/>
            <a:ext cx="324036" cy="756000"/>
          </a:xfrm>
          <a:prstGeom prst="round1Rect">
            <a:avLst>
              <a:gd name="adj" fmla="val 50000"/>
            </a:avLst>
          </a:prstGeom>
          <a:noFill/>
          <a:ln>
            <a:gradFill>
              <a:gsLst>
                <a:gs pos="0">
                  <a:srgbClr val="C00000"/>
                </a:gs>
                <a:gs pos="100000">
                  <a:srgbClr val="FF0000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94958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26114-904B-46ED-8B8C-E1B6B2833C6E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0047524"/>
      </p:ext>
    </p:extLst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quarter" idx="12"/>
          </p:nvPr>
        </p:nvSpPr>
        <p:spPr>
          <a:xfrm>
            <a:off x="340174" y="1484313"/>
            <a:ext cx="8479827" cy="1545038"/>
          </a:xfrm>
        </p:spPr>
        <p:txBody>
          <a:bodyPr>
            <a:sp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8E263ECC-2F1A-4B25-915A-57BD71DEDF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Заголовок слайда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C1EE29D-1EA1-48ED-9B5D-BFC4AC156D0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388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4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ru-RU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1800"/>
            </a:lvl1pPr>
          </a:lstStyle>
          <a:p>
            <a:r>
              <a:rPr lang="ru-RU"/>
              <a:t>Эмблема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9802992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latinLnBrk="0">
              <a:defRPr lang="ru-RU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ru-RU" sz="3200">
                <a:latin typeface="+mn-lt"/>
              </a:defRPr>
            </a:lvl1pPr>
            <a:lvl2pPr latinLnBrk="0">
              <a:defRPr lang="ru-RU" sz="2800">
                <a:latin typeface="+mn-lt"/>
              </a:defRPr>
            </a:lvl2pPr>
            <a:lvl3pPr latinLnBrk="0">
              <a:defRPr lang="ru-RU" sz="2400">
                <a:latin typeface="+mn-lt"/>
              </a:defRPr>
            </a:lvl3pPr>
            <a:lvl4pPr latinLnBrk="0">
              <a:defRPr lang="ru-RU" sz="2400">
                <a:latin typeface="+mn-lt"/>
              </a:defRPr>
            </a:lvl4pPr>
            <a:lvl5pPr latinLnBrk="0">
              <a:defRPr lang="ru-RU" sz="2400">
                <a:latin typeface="+mn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2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023849"/>
      </p:ext>
    </p:extLst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5BF28-CC98-423C-B081-39320B3D7258}" type="datetime1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B63BC-7EC6-405B-A8B3-990F8CBB9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4" r:id="rId3"/>
    <p:sldLayoutId id="2147483655" r:id="rId4"/>
    <p:sldLayoutId id="2147483656" r:id="rId5"/>
    <p:sldLayoutId id="2147483657" r:id="rId6"/>
    <p:sldLayoutId id="2147483658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521341"/>
            <a:ext cx="8350696" cy="1658615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Отчет Северо-Европейского МТУ по надзору за ЯРБ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Ростехнадзора о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надзоре за системой государственного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учета,  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контроля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физической защиты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Северо-Европейского МТУ по надзору за ЯРБ Ростехнадзора </a:t>
            </a:r>
            <a:b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осуществлении федерального государственного надзора за радиационно опасными объектами</a:t>
            </a:r>
            <a:b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9 месяцев 2023 года</a:t>
            </a:r>
            <a:b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400" y="5085184"/>
            <a:ext cx="8856984" cy="1224136"/>
          </a:xfrm>
        </p:spPr>
        <p:txBody>
          <a:bodyPr>
            <a:normAutofit/>
          </a:bodyPr>
          <a:lstStyle/>
          <a:p>
            <a:r>
              <a:rPr lang="ru-RU" alt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Трубников Б.Ю. </a:t>
            </a:r>
            <a:r>
              <a:rPr lang="ru-RU" alt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гл. гос.инспектор </a:t>
            </a:r>
            <a:r>
              <a:rPr lang="ru-RU" alt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отдела по надзору за РОО</a:t>
            </a:r>
          </a:p>
          <a:p>
            <a:r>
              <a:rPr lang="ru-RU" alt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Северо-Европейского </a:t>
            </a:r>
            <a:r>
              <a:rPr lang="ru-RU" alt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межрегионального территориального управления по надзору за ядерной и радиационной безопасностью</a:t>
            </a:r>
            <a:endParaRPr lang="ru-RU" altLang="ru-RU" sz="2000" b="1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63888" y="6488668"/>
            <a:ext cx="25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/>
              <a:t>Санкт-Петербург </a:t>
            </a:r>
            <a:r>
              <a:rPr lang="ru-RU" i="1" dirty="0" smtClean="0"/>
              <a:t>2023</a:t>
            </a:r>
            <a:endParaRPr lang="ru-RU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8546" y="1052736"/>
            <a:ext cx="9144000" cy="1872208"/>
          </a:xfrm>
        </p:spPr>
        <p:txBody>
          <a:bodyPr>
            <a:noAutofit/>
          </a:bodyPr>
          <a:lstStyle/>
          <a:p>
            <a:r>
              <a:rPr lang="ru-RU" sz="1600" dirty="0"/>
              <a:t>3. Филиал ООО «Шлюмберже Восток» г. Усинск: категория нарушения П-2 (нерадиационное происшествие</a:t>
            </a:r>
            <a:r>
              <a:rPr lang="ru-RU" sz="1600" dirty="0" smtClean="0"/>
              <a:t>)</a:t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10</a:t>
            </a:fld>
            <a:endParaRPr lang="ru-RU"/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7606036"/>
              </p:ext>
            </p:extLst>
          </p:nvPr>
        </p:nvGraphicFramePr>
        <p:xfrm>
          <a:off x="7602146" y="154117"/>
          <a:ext cx="3318778" cy="2346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6" y="1628801"/>
            <a:ext cx="9135454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050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0" y="992697"/>
            <a:ext cx="9144000" cy="1932247"/>
          </a:xfrm>
        </p:spPr>
        <p:txBody>
          <a:bodyPr>
            <a:normAutofit/>
          </a:bodyPr>
          <a:lstStyle/>
          <a:p>
            <a:r>
              <a:rPr lang="ru-RU" sz="1600" dirty="0"/>
              <a:t>4.ООО «ТНГ-</a:t>
            </a:r>
            <a:r>
              <a:rPr lang="ru-RU" sz="1600" dirty="0" err="1"/>
              <a:t>КомиГИС</a:t>
            </a:r>
            <a:r>
              <a:rPr lang="ru-RU" sz="1600" dirty="0"/>
              <a:t>»: категория нарушения П-2 (нерадиационное происшествие</a:t>
            </a:r>
            <a:r>
              <a:rPr lang="ru-RU" sz="1600" dirty="0" smtClean="0"/>
              <a:t>)</a:t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4784"/>
            <a:ext cx="9144000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66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052736"/>
            <a:ext cx="9036496" cy="5328592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 smtClean="0"/>
              <a:t>За </a:t>
            </a:r>
            <a:r>
              <a:rPr lang="ru-RU" sz="1600" b="1" dirty="0"/>
              <a:t>отчётный период Управлением проведено 26 проверок по обеспечению РБ в рамках осуществления режима постоянного государственного надзора на объекте использования атомной энергии, при осуществлении деятельности в ОИАЭ в:</a:t>
            </a:r>
            <a:br>
              <a:rPr lang="ru-RU" sz="1600" b="1" dirty="0"/>
            </a:br>
            <a:r>
              <a:rPr lang="ru-RU" sz="1600" dirty="0"/>
              <a:t>1. Северо-Западный центр по обращению с радиоактивными отходами «СевРАО» - филиал ФГУП «ФЭО» (ЦКДХ РАО отделения Сайда-Губа), запись № п/п 1 в журнале постоянного государственного надзора на ОИАЭ № </a:t>
            </a:r>
            <a:r>
              <a:rPr lang="ru-RU" sz="1600" dirty="0" smtClean="0"/>
              <a:t>18-24.2, </a:t>
            </a:r>
            <a:r>
              <a:rPr lang="ru-RU" sz="1600" dirty="0"/>
              <a:t>12 </a:t>
            </a:r>
            <a:r>
              <a:rPr lang="ru-RU" sz="1600" dirty="0" smtClean="0"/>
              <a:t>проверок.</a:t>
            </a:r>
            <a:br>
              <a:rPr lang="ru-RU" sz="1600" dirty="0" smtClean="0"/>
            </a:br>
            <a:r>
              <a:rPr lang="ru-RU" sz="1600" dirty="0" smtClean="0"/>
              <a:t>2. Четырнадцать </a:t>
            </a:r>
            <a:r>
              <a:rPr lang="ru-RU" sz="1600" dirty="0"/>
              <a:t>проверок в рамках осуществления режима постоянного государственного надзора на объекте использования атомной энергии, при осуществлении деятельности в ОИАЭ (Ленинградское отделение филиала «Северо-Западный территориальный округ» ФГУП «РАДОН»), записи в журнале постоянного государственного надзора рег.№ </a:t>
            </a:r>
            <a:r>
              <a:rPr lang="ru-RU" sz="1600" dirty="0" smtClean="0"/>
              <a:t>16-18.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/>
              <a:t>За 9 месяцев 2023 года проведено 125 инспекций по проверке состояния РБ, в том числе:</a:t>
            </a:r>
            <a:br>
              <a:rPr lang="ru-RU" sz="1600" b="1" dirty="0"/>
            </a:br>
            <a:r>
              <a:rPr lang="ru-RU" sz="1600" dirty="0"/>
              <a:t>1. плановых – 50;</a:t>
            </a:r>
            <a:br>
              <a:rPr lang="ru-RU" sz="1600" dirty="0"/>
            </a:br>
            <a:r>
              <a:rPr lang="ru-RU" sz="1600" dirty="0"/>
              <a:t>2. внеплановых -49, из них:</a:t>
            </a:r>
            <a:br>
              <a:rPr lang="ru-RU" sz="1600" dirty="0"/>
            </a:br>
            <a:r>
              <a:rPr lang="ru-RU" sz="1600" dirty="0"/>
              <a:t>-истечение срока исполнения юридическим лицом, предписания об устранении выявленного нарушения- 9;</a:t>
            </a:r>
            <a:br>
              <a:rPr lang="ru-RU" sz="1600" dirty="0"/>
            </a:br>
            <a:r>
              <a:rPr lang="ru-RU" sz="1600" dirty="0"/>
              <a:t>- (лицензирование -31, регистрация -7) -38.</a:t>
            </a:r>
            <a:br>
              <a:rPr lang="ru-RU" sz="1600" dirty="0"/>
            </a:br>
            <a:r>
              <a:rPr lang="ru-RU" sz="1600" dirty="0"/>
              <a:t>- по иным основаниям, установленным законодательством Российской Федерации - 2. </a:t>
            </a:r>
            <a:br>
              <a:rPr lang="ru-RU" sz="1600" dirty="0"/>
            </a:br>
            <a:r>
              <a:rPr lang="ru-RU" sz="1600" dirty="0"/>
              <a:t>3.В режиме постоянного государственного надзора – 26.</a:t>
            </a:r>
            <a:br>
              <a:rPr lang="ru-RU" sz="1600" dirty="0"/>
            </a:br>
            <a:r>
              <a:rPr lang="ru-RU" sz="1600" dirty="0"/>
              <a:t>4.Документарных проверок -10.</a:t>
            </a:r>
            <a:br>
              <a:rPr lang="ru-RU" sz="1600" dirty="0"/>
            </a:br>
            <a:r>
              <a:rPr lang="ru-RU" sz="1600" b="1" dirty="0" smtClean="0"/>
              <a:t>Анализ </a:t>
            </a:r>
            <a:r>
              <a:rPr lang="ru-RU" sz="1600" b="1" dirty="0"/>
              <a:t>нарушений</a:t>
            </a:r>
            <a:r>
              <a:rPr lang="ru-RU" sz="1600" dirty="0"/>
              <a:t>:</a:t>
            </a:r>
            <a:br>
              <a:rPr lang="ru-RU" sz="1600" dirty="0"/>
            </a:br>
            <a:r>
              <a:rPr lang="ru-RU" sz="1600" dirty="0"/>
              <a:t>Всего за отчетный период по результатам надзора за радиационной безопасностью выявлено 65 правонарушений, из них выявлено:</a:t>
            </a:r>
            <a:br>
              <a:rPr lang="ru-RU" sz="1600" dirty="0"/>
            </a:br>
            <a:r>
              <a:rPr lang="ru-RU" sz="1600" dirty="0"/>
              <a:t>- 54 нарушений– при плановых проверках; </a:t>
            </a:r>
            <a:br>
              <a:rPr lang="ru-RU" sz="1600" dirty="0"/>
            </a:br>
            <a:r>
              <a:rPr lang="ru-RU" sz="1600" dirty="0"/>
              <a:t>- 11 нарушения при внеплановой документарной проверке.</a:t>
            </a:r>
            <a:br>
              <a:rPr lang="ru-RU" sz="1600" dirty="0"/>
            </a:br>
            <a:r>
              <a:rPr lang="ru-RU" sz="1600" dirty="0"/>
              <a:t>Составлено 25 предписаний, 4 предостережения, 4 протокола, из 65 нарушений: 16-УДЛ, 47 нормы и правила и законодательства и 2 невыполнение предписаний органов государственного контроля.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610104" y="6488668"/>
            <a:ext cx="3930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imSun" panose="02010600030101010101" pitchFamily="2" charset="-122"/>
                <a:cs typeface="Calibri" panose="020F0502020204030204" pitchFamily="34" charset="0"/>
              </a:rPr>
              <a:t>12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60916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381825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Классификация нарушений требований радиационной безопасности выявленных в ходе инспекций приведена в таблице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endParaRPr lang="ru-RU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610104" y="6488668"/>
            <a:ext cx="3930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imSun" panose="02010600030101010101" pitchFamily="2" charset="-122"/>
                <a:cs typeface="Calibri" panose="020F0502020204030204" pitchFamily="34" charset="0"/>
              </a:rPr>
              <a:t>13</a:t>
            </a:r>
            <a:endParaRPr lang="ru-RU" sz="16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551867"/>
              </p:ext>
            </p:extLst>
          </p:nvPr>
        </p:nvGraphicFramePr>
        <p:xfrm>
          <a:off x="107504" y="1434560"/>
          <a:ext cx="8895657" cy="524184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48755"/>
                <a:gridCol w="3738596"/>
                <a:gridCol w="1649381"/>
                <a:gridCol w="2858925"/>
              </a:tblGrid>
              <a:tr h="2304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п/ п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Характер нарушений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% к общему числу нарушений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Основные причины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нарушений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</a:tr>
              <a:tr h="307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Правового характера: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16/24.6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Недостаточный административный контроль за выполнением ФНиП и УДЛ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</a:tr>
              <a:tr h="6913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1.1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обеспечение контроля сроков действия разрешительных документов (лицензий, разрешений, санитарно-эпидемиологических заключений и пр.) органов государственного регулирования безопасности в ОИАЭ, а также их своевременного переоформления (требования УДЛ)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16/24.6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</a:tr>
              <a:tr h="307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/>
                      </a:r>
                      <a:br>
                        <a:rPr lang="ru-RU" sz="900">
                          <a:effectLst/>
                        </a:rPr>
                      </a:br>
                      <a:r>
                        <a:rPr lang="ru-RU" sz="900">
                          <a:effectLst/>
                        </a:rPr>
                        <a:t>2.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Организационного характера: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18/27.7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Слабый административный контроль за выполнением ответственными лицами своих обязанностей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</a:tr>
              <a:tr h="307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2.1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Общей документации по обеспечению безопасности и её соответствия нормативным требованиям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12/18.4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   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</a:tr>
              <a:tr h="1536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2.2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Организации радиационного контроля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4/6.2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</a:tr>
              <a:tr h="2304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2.3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Готовность к предупреждению радиационных аварий и ликвидации их последствий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2/3.1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</a:tr>
              <a:tr h="2304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2.4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Проведение расследований обстоятельств и установлением причин нарушений в работе РОО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</a:tr>
              <a:tr h="1536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2.5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Отчетность в установленные сроки по всем разделам УДЛ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</a:tr>
              <a:tr h="307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Инженерно-технического характера: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4/6.2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Слабый административный контроль за выполнением ответственными лицами своих обязанностей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</a:tr>
              <a:tr h="2304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Состоянием и обслуживанием систем и элементов, важных для безопасности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4/6.2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</a:tr>
              <a:tr h="307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3.2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проведением радиационного контроля, в том числе состоянием дозиметрических и радиометрических приборов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</a:tr>
              <a:tr h="1536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Квалификационного и обучающего характера: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16/24.6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</a:tr>
              <a:tr h="460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4.1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Организация систематической подготовки и проверки знаний работников (персонала) в учреждении по обеспечению РБ, радиационному контролю (РК), учету и контролю РВ и РАО, ФЗ РИ;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16/24.6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</a:tr>
              <a:tr h="307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4.2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Планирование и осуществление повышения квалификации работников (персонала) по РБ, РК, учету и контролю РВ и РАО, ФЗ РИ,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</a:tr>
              <a:tr h="895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4.3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уровнем квалификации персонала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</a:tr>
              <a:tr h="4609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/>
                      </a:r>
                      <a:br>
                        <a:rPr lang="ru-RU" sz="900">
                          <a:effectLst/>
                        </a:rPr>
                      </a:br>
                      <a:r>
                        <a:rPr lang="ru-RU" sz="900">
                          <a:effectLst/>
                        </a:rPr>
                        <a:t> 5.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Прочие  нарушения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>
                          <a:effectLst/>
                        </a:rPr>
                        <a:t>11/16.9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Незнание нормативно-правовой базы.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900" dirty="0">
                          <a:effectLst/>
                        </a:rPr>
                        <a:t>Слабый административный контроль за выполнением ответственными лицами своих обязанностей.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</a:tr>
              <a:tr h="895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5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500">
                          <a:effectLst/>
                        </a:rPr>
                        <a:t>Всего </a:t>
                      </a:r>
                      <a:endParaRPr lang="ru-RU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500" dirty="0">
                          <a:effectLst/>
                        </a:rPr>
                        <a:t>65/100</a:t>
                      </a:r>
                      <a:endParaRPr lang="ru-RU" sz="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500" dirty="0">
                          <a:effectLst/>
                        </a:rPr>
                        <a:t> </a:t>
                      </a:r>
                      <a:endParaRPr lang="ru-RU" sz="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6111" marR="2611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2643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51520" y="836712"/>
            <a:ext cx="8892480" cy="5184576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200" b="1" dirty="0" smtClean="0"/>
              <a:t>Информация </a:t>
            </a:r>
            <a:r>
              <a:rPr lang="ru-RU" sz="2200" b="1" dirty="0"/>
              <a:t>о мерах административного воздействия</a:t>
            </a:r>
            <a:br>
              <a:rPr lang="ru-RU" sz="2200" b="1" dirty="0"/>
            </a:br>
            <a:r>
              <a:rPr lang="ru-RU" sz="2200" dirty="0"/>
              <a:t>За 9 месяцев 2023 года применены 4 меры административного воздействия:</a:t>
            </a:r>
            <a:br>
              <a:rPr lang="ru-RU" sz="2200" dirty="0"/>
            </a:br>
            <a:r>
              <a:rPr lang="ru-RU" sz="2200" dirty="0" smtClean="0"/>
              <a:t>1)По </a:t>
            </a:r>
            <a:r>
              <a:rPr lang="ru-RU" sz="2200" dirty="0"/>
              <a:t>результатам внеплановой документарной проверки (инспекции) ООО «Аспломб Технолоджи» по проверке выполнения ранее выданного предписания, старшим государственным инспектором Клинцовой А.С. составлен протокол об АП в отношении должностного лица – главного инженера ООО «Аспломб Технолоджи» Громкова Сергея Дмитриевича (протокол № 16-12.1/460-667 от 16.02.2023) за невыполнение в установленный срок пункта 1 предписания № 16-10/460-2024 от 10.06.2022.</a:t>
            </a:r>
            <a:br>
              <a:rPr lang="ru-RU" sz="2200" dirty="0"/>
            </a:br>
            <a:r>
              <a:rPr lang="ru-RU" sz="2200" dirty="0"/>
              <a:t>По результатам рассмотрения дела об АП начальником ТОИ за РОО Джавадовым В.А. (постановление № 16-12.1/460-752 от 28.02.2023) главный инженер ООО «Аспломб Технолоджи» Громков Сергей Дмитриевич привлечён к административной ответственности в виде штрафа в размере 30000 руб. Штраф уплачен (чек-ордер № 9055/1 748 от 18.03.2023</a:t>
            </a:r>
            <a:r>
              <a:rPr lang="ru-RU" sz="2200" dirty="0" smtClean="0"/>
              <a:t>).</a:t>
            </a:r>
            <a:br>
              <a:rPr lang="ru-RU" sz="2200" dirty="0" smtClean="0"/>
            </a:br>
            <a:endParaRPr lang="ru-RU" sz="22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289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992697"/>
            <a:ext cx="9036496" cy="5820679"/>
          </a:xfrm>
        </p:spPr>
        <p:txBody>
          <a:bodyPr>
            <a:noAutofit/>
          </a:bodyPr>
          <a:lstStyle/>
          <a:p>
            <a:pPr algn="l"/>
            <a:r>
              <a:rPr lang="ru-RU" sz="1600" dirty="0" smtClean="0"/>
              <a:t>2)По </a:t>
            </a:r>
            <a:r>
              <a:rPr lang="ru-RU" sz="1600" dirty="0"/>
              <a:t>результатам внеплановой документарной проверки (инспекции) Государственного казённого учреждения Республики Карелия «Эксплуатационно-техническое управление по делам гражданской обороны и чрезвычайных ситуаций Республики Карелия» (ГКУ РК ЭТУ) по детальной проверке сведений о передаче 8-ми ЗРИ от ГКУ РК ЭТУ в ООО «Промэкобезопасность», государственным инспектором Парамоновым А.А. составлен протокол об АП в отношении юридического лица – ГКУ РК ЭТУ (протокол № 16-12/460-829 от 03.03.2023) за нарушение правил использования атомной энергии (часть 1 ст. 9.6 КоАП РФ).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12 </a:t>
            </a:r>
            <a:r>
              <a:rPr lang="ru-RU" sz="1600" dirty="0"/>
              <a:t>сентября 2023 </a:t>
            </a:r>
            <a:r>
              <a:rPr lang="ru-RU" sz="1600" dirty="0" smtClean="0"/>
              <a:t>года </a:t>
            </a:r>
            <a:r>
              <a:rPr lang="ru-RU" sz="1600" dirty="0" err="1" smtClean="0"/>
              <a:t>пгт</a:t>
            </a:r>
            <a:r>
              <a:rPr lang="ru-RU" sz="1600" dirty="0"/>
              <a:t>. Пряжа Судья Пряжинского районного суда Республики Карелия Волосюк Елена Валерьевна, при секретаре Лукиной А.В., рассмотрев в открытом судебном заседании жалобу ГКУ РК «Эксплуатационно-техническое управление по делам гражданской обороны и чрезвычайным ситуациям Республики Карелия» (ГКУ РК ЭТУ) на постановление начальника Территориального отдела инспекций за радиационно опасными объектами Северо- Европейского МТУ по надзору за ЯРБ Ростехнадзора Джавадова В.А. №16-12/460-1129 от 22.03.2023, по результатам рассмотрения дела об АП начальником ТОИ за РОО Джавадовым В.А. (постановление № 16-12/460-1129 от 22.03.2023) ГКУ РК ЭТУ привлечено к административной ответственности в виде штрафа в размере 200000 руб. Постановление начальника Территориального отдела инспекций за радиационно опасными объектами Северо-Европейского МТУ по надзору за ЯРБ Ростехнадзора Джавадова В.А. №16-12/460-1129 от 22.03.2023 по делу об административном правонарушении, предусмотренном ч.1 ст.9.6 Кодекса Российской Федерации об административных правонарушениях, в отношении Государственного казенного учреждения Республики Карелия «Эксплуатационно-техническое управление по делам гражданской обороны и чрезвычайным ситуациям Республики Карелия» </a:t>
            </a:r>
            <a:r>
              <a:rPr lang="ru-RU" sz="1600" b="1" dirty="0"/>
              <a:t>изменить в части назначенного наказания, снизить ГКУ РК ЭТУ назначенный за совершение административного правонарушения, предусмотренного ч.1 ст.9.6 КоАП РФ, административный штраф до 100 000 рублей. Не вступило в законную силу.</a:t>
            </a:r>
            <a:endParaRPr lang="ru-RU" sz="16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63BC-7EC6-405B-A8B3-990F8CBB9186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9749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9512" y="914030"/>
            <a:ext cx="8964488" cy="5755330"/>
          </a:xfrm>
        </p:spPr>
        <p:txBody>
          <a:bodyPr>
            <a:normAutofit fontScale="90000"/>
          </a:bodyPr>
          <a:lstStyle/>
          <a:p>
            <a:pPr algn="just">
              <a:defRPr/>
            </a:pPr>
            <a:r>
              <a:rPr lang="ru-RU" sz="2000" kern="0" dirty="0">
                <a:latin typeface="Arial" pitchFamily="34" charset="0"/>
                <a:cs typeface="Arial" pitchFamily="34" charset="0"/>
              </a:rPr>
              <a:t>3) АО «ЦС «Звездочка», юридическое лицо по части 3 ст. 14.1 Кодекса Российской Федерации об административных правонарушениях (осуществление предпринимательской деятельности с нарушением условий, предусмотренных специальным разрешением - Лицензией  №СЕ-03-210-4688 от 24.06.2019:</a:t>
            </a:r>
            <a:br>
              <a:rPr lang="ru-RU" sz="2000" kern="0" dirty="0">
                <a:latin typeface="Arial" pitchFamily="34" charset="0"/>
                <a:cs typeface="Arial" pitchFamily="34" charset="0"/>
              </a:rPr>
            </a:br>
            <a:r>
              <a:rPr lang="ru-RU" sz="2000" kern="0" dirty="0">
                <a:latin typeface="Arial" pitchFamily="34" charset="0"/>
                <a:cs typeface="Arial" pitchFamily="34" charset="0"/>
              </a:rPr>
              <a:t>п.2.2.10 Условий действия лицензии №СЕ-03-210-4688 от 24.06.2019.</a:t>
            </a:r>
            <a:br>
              <a:rPr lang="ru-RU" sz="2000" kern="0" dirty="0">
                <a:latin typeface="Arial" pitchFamily="34" charset="0"/>
                <a:cs typeface="Arial" pitchFamily="34" charset="0"/>
              </a:rPr>
            </a:br>
            <a:r>
              <a:rPr lang="ru-RU" sz="2000" kern="0" dirty="0">
                <a:latin typeface="Arial" pitchFamily="34" charset="0"/>
                <a:cs typeface="Arial" pitchFamily="34" charset="0"/>
              </a:rPr>
              <a:t>Принятые меры - оформлен Протокол №17-16.77/460-1009 от 16.03.2023 об </a:t>
            </a:r>
            <a:r>
              <a:rPr lang="ru-RU" sz="2000" kern="0" dirty="0" smtClean="0">
                <a:latin typeface="Arial" pitchFamily="34" charset="0"/>
                <a:cs typeface="Arial" pitchFamily="34" charset="0"/>
              </a:rPr>
              <a:t>административном правонарушении</a:t>
            </a:r>
            <a:r>
              <a:rPr lang="ru-RU" sz="2000" kern="0" dirty="0">
                <a:latin typeface="Arial" pitchFamily="34" charset="0"/>
                <a:cs typeface="Arial" pitchFamily="34" charset="0"/>
              </a:rPr>
              <a:t>.</a:t>
            </a:r>
            <a:br>
              <a:rPr lang="ru-RU" sz="2000" kern="0" dirty="0">
                <a:latin typeface="Arial" pitchFamily="34" charset="0"/>
                <a:cs typeface="Arial" pitchFamily="34" charset="0"/>
              </a:rPr>
            </a:br>
            <a:r>
              <a:rPr lang="ru-RU" sz="2000" kern="0" dirty="0">
                <a:latin typeface="Arial" pitchFamily="34" charset="0"/>
                <a:cs typeface="Arial" pitchFamily="34" charset="0"/>
              </a:rPr>
              <a:t>Решением Арбитражного суда Архангельской области от 15.05.2023 по Делу №А05-2747/2023 АО «ЦС «Звездочка» привлечено к административной ответственности, предусмотренной частью 3 ст. 14.1 Кодекса Российской Федерации об административных правонарушениях, назначено наказание в виде административного штрафа в размере 30 тыс. рублей.4).</a:t>
            </a:r>
            <a:br>
              <a:rPr lang="ru-RU" sz="2000" kern="0" dirty="0">
                <a:latin typeface="Arial" pitchFamily="34" charset="0"/>
                <a:cs typeface="Arial" pitchFamily="34" charset="0"/>
              </a:rPr>
            </a:br>
            <a:r>
              <a:rPr lang="ru-RU" sz="2000" kern="0" dirty="0">
                <a:latin typeface="Arial" pitchFamily="34" charset="0"/>
                <a:cs typeface="Arial" pitchFamily="34" charset="0"/>
              </a:rPr>
              <a:t>Платежное поручение №5568 от 02.06.2023 об оплате АО «ЦС «Звездочка» административного штрафа. В соответствии с частью 1.3-3 статьи 32.2 КоАП РФ оплата штрафа произведена в размере половины суммы наложенного штрафа (15000 руб.) в срок не позднее 20 дней со дня вынесения постановления.</a:t>
            </a:r>
            <a:br>
              <a:rPr lang="ru-RU" sz="2000" kern="0" dirty="0">
                <a:latin typeface="Arial" pitchFamily="34" charset="0"/>
                <a:cs typeface="Arial" pitchFamily="34" charset="0"/>
              </a:rPr>
            </a:br>
            <a:endParaRPr lang="en-US" sz="2000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95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340122" y="1124744"/>
            <a:ext cx="8803878" cy="4912030"/>
          </a:xfrm>
        </p:spPr>
        <p:txBody>
          <a:bodyPr>
            <a:normAutofit/>
          </a:bodyPr>
          <a:lstStyle/>
          <a:p>
            <a:pPr algn="l"/>
            <a:r>
              <a:rPr lang="ru-RU" sz="2000" dirty="0"/>
              <a:t>4) Протокол об административном правонарушении от 29.09.2023 № 17-16.78/460-3733 в отношении юридического лица – АО «ПНГГ» по ч. 17 статьи 19.5 КоАП РФ (невыполнении в установленный срок пунктов 3, 4 предписания от 21.07.2021 № 20-12/460-2306).</a:t>
            </a:r>
            <a:br>
              <a:rPr lang="ru-RU" sz="2000" dirty="0"/>
            </a:br>
            <a:r>
              <a:rPr lang="ru-RU" sz="2000" dirty="0"/>
              <a:t>Законному представителю АО «ПНГГ» вручено уведомление о времени и месте составления протокола об административном правонарушении в отношении АО «ПНГГ», от 29.09.2023 № 17-16.78/460-3732.</a:t>
            </a:r>
            <a:br>
              <a:rPr lang="ru-RU" sz="2000" dirty="0"/>
            </a:br>
            <a:r>
              <a:rPr lang="ru-RU" sz="2000" dirty="0"/>
              <a:t>Постановление об административном правонарушении от 29.09.2023 № 17-16.79/460-3734 на должностное лицо – главный инженер АО «ПНГГ» Ершов К.С по ч. 1 статьи 9.6 КоАП РФ (нарушение норм и правил в области использования атомной энергии, предписание от 29.09.2023 № 17-12/460-3731) штраф 20000.0 рублей.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Не вступило в законную силу</a:t>
            </a:r>
            <a:r>
              <a:rPr lang="ru-RU" sz="2000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244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992697"/>
            <a:ext cx="9144000" cy="5172607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Рассмотрено дел – 2. </a:t>
            </a:r>
            <a:br>
              <a:rPr lang="ru-RU" dirty="0"/>
            </a:br>
            <a:r>
              <a:rPr lang="ru-RU" dirty="0"/>
              <a:t>Наложено штрафов - 2 в сумме 60000 тыс. руб.</a:t>
            </a:r>
            <a:br>
              <a:rPr lang="ru-RU" dirty="0"/>
            </a:br>
            <a:r>
              <a:rPr lang="ru-RU" dirty="0"/>
              <a:t>Взыскано – 2-  в сумме 45000 тыс. руб.</a:t>
            </a:r>
            <a:br>
              <a:rPr lang="ru-RU" dirty="0"/>
            </a:br>
            <a:r>
              <a:rPr lang="ru-RU" b="1" dirty="0" smtClean="0"/>
              <a:t>Информация </a:t>
            </a:r>
            <a:r>
              <a:rPr lang="ru-RU" b="1" dirty="0"/>
              <a:t>о пунктах предписаний, не выполненных в установленные сроки</a:t>
            </a:r>
            <a:br>
              <a:rPr lang="ru-RU" b="1" dirty="0"/>
            </a:br>
            <a:r>
              <a:rPr lang="ru-RU" dirty="0"/>
              <a:t>Не </a:t>
            </a:r>
            <a:r>
              <a:rPr lang="ru-RU" dirty="0" smtClean="0"/>
              <a:t>выполнено </a:t>
            </a:r>
            <a:r>
              <a:rPr lang="ru-RU" dirty="0"/>
              <a:t>в установленный срок:</a:t>
            </a:r>
            <a:br>
              <a:rPr lang="ru-RU" dirty="0"/>
            </a:br>
            <a:r>
              <a:rPr lang="ru-RU" dirty="0" smtClean="0"/>
              <a:t>1)Пункт </a:t>
            </a:r>
            <a:r>
              <a:rPr lang="ru-RU" dirty="0"/>
              <a:t>1 предписания № 16-10/460-2024 от 10.06.2022, выданного ООО «Аспломб Технолоджи» (см. выше).</a:t>
            </a:r>
            <a:br>
              <a:rPr lang="ru-RU" dirty="0"/>
            </a:br>
            <a:r>
              <a:rPr lang="ru-RU" dirty="0" smtClean="0"/>
              <a:t>2)Пункты </a:t>
            </a:r>
            <a:r>
              <a:rPr lang="ru-RU" dirty="0"/>
              <a:t>3, 4 предписания №20-12/460-2306 от 21.07.2021 выданного АО «ПНГГ». Составлен Протокол об административном правонарушении №17-16.78/460-3733 от 29.09.2023.Протокол об административном правонарушении №17-16.78/460-3733 от 29.09.2023 направлен на рассмотрение и.о. заместителя руководителя Северо-Европейского МТУ по надзору за ЯРБ Ростехнадзора №17-21/СЛ-460-423 от 02.10.2023.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63BC-7EC6-405B-A8B3-990F8CBB9186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11417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3578272"/>
            <a:ext cx="89644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БЛАГОДАРЮ ЗА ВНИМАНИЕ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4294967295"/>
          </p:nvPr>
        </p:nvSpPr>
        <p:spPr>
          <a:xfrm>
            <a:off x="8388350" y="6524627"/>
            <a:ext cx="755650" cy="333375"/>
          </a:xfrm>
        </p:spPr>
        <p:txBody>
          <a:bodyPr/>
          <a:lstStyle/>
          <a:p>
            <a:fld id="{33D6E5A2-EC83-451F-A719-9AC1370DD5CF}" type="slidenum">
              <a:rPr lang="ru-RU" smtClean="0"/>
              <a:pPr/>
              <a:t>19</a:t>
            </a:fld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69571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607" y="1159348"/>
            <a:ext cx="9144000" cy="492089"/>
          </a:xfrm>
        </p:spPr>
        <p:txBody>
          <a:bodyPr>
            <a:noAutofit/>
          </a:bodyPr>
          <a:lstStyle/>
          <a:p>
            <a:r>
              <a:rPr lang="ru-RU" b="1" dirty="0"/>
              <a:t>Сведения о состоянии надзорной деятельности Управления и обобщенный анализ всех выявленных нарушений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63BC-7EC6-405B-A8B3-990F8CBB9186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23528" y="1916832"/>
            <a:ext cx="8670845" cy="4680520"/>
          </a:xfrm>
        </p:spPr>
        <p:txBody>
          <a:bodyPr>
            <a:normAutofit fontScale="47500" lnSpcReduction="20000"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2900" dirty="0">
                <a:solidFill>
                  <a:schemeClr val="tx1"/>
                </a:solidFill>
              </a:rPr>
              <a:t>За 9 месяцев 2023 года вопросы учета и контроля РВ и РАО проверены в 67 организациях.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2900" dirty="0">
                <a:solidFill>
                  <a:schemeClr val="tx1"/>
                </a:solidFill>
              </a:rPr>
              <a:t>С целью проверки состояния учёта и контроля РВ и РАО за отчетный период проведены 11 проверок в рамках осуществления режима постоянного государственного надзора на объектах использования атомной энергии, при осуществлении деятельности в ОИАЭ: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2900" dirty="0">
                <a:solidFill>
                  <a:schemeClr val="tx1"/>
                </a:solidFill>
              </a:rPr>
              <a:t>1. Северо-Западном центре по обращению с радиоактивными отходами «СевРАО»-филиала ФГУП «ФЭО» (ЦКДХ РАО отделения Сайда-Губа), 183017, г. Мурманск, ул. Лобова, д. 100, запись № п/п 3 в журнале постоянного государственного надзора на ОИАЭ № 18-24.2 от 01.02.2023, нарушений требований НП-067-16 не выявлено.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2900" dirty="0">
                <a:solidFill>
                  <a:schemeClr val="tx1"/>
                </a:solidFill>
              </a:rPr>
              <a:t>2. Северо-Западном центре по обращению с радиоактивными отходами «СевРАО»-филиала ФГУП «ФЭО» (ЦКДХ РАО отделения Сайда-Губа), 183017, г. Мурманск, ул. Лобова, д. 100, запись № п/п 6 в журнале постоянного государственного надзора на ОИАЭ № 18-24.2 от 15.03.2023, нарушений требований НП-067-16 не выявлено.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2900" dirty="0">
                <a:solidFill>
                  <a:schemeClr val="tx1"/>
                </a:solidFill>
              </a:rPr>
              <a:t>3. Ленинградское отделение филиала «Северо-западный территориальный округ» ФГУП «РАДОН». Журнал ПГН, рег. № 16-18, т. 3, </a:t>
            </a:r>
            <a:r>
              <a:rPr lang="ru-RU" sz="2900" dirty="0" err="1">
                <a:solidFill>
                  <a:schemeClr val="tx1"/>
                </a:solidFill>
              </a:rPr>
              <a:t>п.н</a:t>
            </a:r>
            <a:r>
              <a:rPr lang="ru-RU" sz="2900" dirty="0">
                <a:solidFill>
                  <a:schemeClr val="tx1"/>
                </a:solidFill>
              </a:rPr>
              <a:t>. 6 от 30.03.2023.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2900" dirty="0">
                <a:solidFill>
                  <a:schemeClr val="tx1"/>
                </a:solidFill>
              </a:rPr>
              <a:t>4. Северо-Западный центр по обращению с радиоактивными отходами «СевРАО» - филиал ФГУП «ФЭО»  (ЦКДХ РАО отделения Сайда-Губа), запись № п/п 9 в журнале постоянного государственного надзора на ОИАЭ № 18-24.2 от 05.04.2023;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2900" dirty="0">
                <a:solidFill>
                  <a:schemeClr val="tx1"/>
                </a:solidFill>
              </a:rPr>
              <a:t>5. Северо-Западный центр по обращению с радиоактивными отходами «СевРАО» - филиал ФГУП «ФЭО»   (ЦКДХ РАО отделения Сайда-Губа), запись № п/п 4 в журнале постоянного государственного надзора на ОИАЭ № 17-35 от 24.05.2023.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2900" dirty="0">
                <a:solidFill>
                  <a:schemeClr val="tx1"/>
                </a:solidFill>
              </a:rPr>
              <a:t>6. Из числа внеплановых инспекций проведены: 06 проверок в рамках осуществления режима постоянного государственного надзора на объекте использования атомной энергии, при осуществлении деятельности в ОИАЭ (Ленинградское отделение филиала «Северо-западный территориальный округ» ФГУП «РАДОН»), журнал ПГН, рег. № 16-18, том 3, № 9 от 28.04.2023, № 12 от 29.05.2023, № 14 от 26.06.2023, №17 от 26.07.23, №19 от 09.08.23, №21 01.09.23.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21421" y="4653708"/>
            <a:ext cx="8994372" cy="7583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110194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275" y="908720"/>
            <a:ext cx="9092725" cy="504056"/>
          </a:xfrm>
        </p:spPr>
        <p:txBody>
          <a:bodyPr>
            <a:noAutofit/>
          </a:bodyPr>
          <a:lstStyle/>
          <a:p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/>
              <a:t/>
            </a:r>
            <a:br>
              <a:rPr lang="ru-RU" sz="1400" b="1" dirty="0"/>
            </a:br>
            <a:r>
              <a:rPr lang="ru-RU" sz="1400" b="1" dirty="0" smtClean="0"/>
              <a:t>Вопросы </a:t>
            </a:r>
            <a:r>
              <a:rPr lang="ru-RU" sz="1400" b="1" dirty="0"/>
              <a:t>учета и контроля проверялись при проведении инспекций в процессе лицензирования, регистрации организаций, осуществляющих деятельность по эксплуатации РИ, содержащих в своем составе только ЗРИ 4 и 5 категорий радиационной опасности, при проверке в организациях вопросов обеспечения радиационной безопасности, а также при проверке РИАЦ Псковской, Вологодской и Мурманской </a:t>
            </a:r>
            <a:r>
              <a:rPr lang="ru-RU" sz="1400" b="1" dirty="0" smtClean="0"/>
              <a:t>области</a:t>
            </a:r>
            <a:endParaRPr lang="ru-RU" sz="1400" b="1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07505" y="1772816"/>
            <a:ext cx="9069366" cy="5256584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</a:rPr>
              <a:t>По результатам проведенной внеплановой документарной проверке по РБ, выявлены нарушения УДЛ- 2 по учету и контролю РВ и РАО: </a:t>
            </a:r>
          </a:p>
          <a:p>
            <a:pPr marL="457200" indent="-457200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</a:rPr>
              <a:t>- АО «ЦС «Звездочка» Предписание не выдавалось, т.к. нарушен срок предоставления информации в отдел инспекций. Приняты меры привлечения к административной ответственности (ч.3 ст.14.1 КоАП) нарушений УДЛ-2;</a:t>
            </a:r>
          </a:p>
          <a:p>
            <a:pPr marL="457200" indent="-457200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</a:rPr>
              <a:t>По результатам плановых проверок выявлено 20 нарушений норм и правил в ОИАЭ:</a:t>
            </a:r>
          </a:p>
          <a:p>
            <a:pPr marL="457200" indent="-457200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</a:rPr>
              <a:t>- МУП ЖКХ «Вологдагорводоканал», предписание от 22.02.2023 № 16-10/460-711, 1 нарушение;</a:t>
            </a:r>
          </a:p>
          <a:p>
            <a:pPr marL="457200" indent="-457200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</a:rPr>
              <a:t>- АО «150 АРЗ», предписание от 17.03.2023 № 16-10/460-1037, 3 нарушения;</a:t>
            </a:r>
          </a:p>
          <a:p>
            <a:pPr marL="457200" indent="-457200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</a:rPr>
              <a:t>- АО ПО «Севмаш» (АО «Объединённая судостроительная корпорация»), предписание №17-12/460-1742 от 28.04.2023, 1 нарушение;</a:t>
            </a:r>
          </a:p>
          <a:p>
            <a:pPr marL="457200" indent="-457200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</a:rPr>
              <a:t>- АО «Бумажная фабрика «Коммунар», предписание от 11.05.2023 № 16-10/460-1907, 2 нарушения;</a:t>
            </a:r>
          </a:p>
          <a:p>
            <a:pPr marL="457200" indent="-457200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</a:rPr>
              <a:t>- НПАО «Светогорский ЦБК», предписание от 18.05.2023 № 16-10/460-2006, 1 нарушение</a:t>
            </a:r>
            <a:r>
              <a:rPr lang="ru-RU" sz="1400" dirty="0" smtClean="0">
                <a:solidFill>
                  <a:schemeClr val="tx1"/>
                </a:solidFill>
              </a:rPr>
              <a:t>;</a:t>
            </a:r>
            <a:endParaRPr lang="ru-RU" sz="1400" dirty="0">
              <a:solidFill>
                <a:schemeClr val="tx1"/>
              </a:solidFill>
            </a:endParaRPr>
          </a:p>
          <a:p>
            <a:pPr marL="457200" indent="-457200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</a:rPr>
              <a:t>- АО «Адмиралтейские верфи», предписание от 24.05.2023 № 16-10/460-2069, 1 нарушение;</a:t>
            </a:r>
          </a:p>
          <a:p>
            <a:pPr marL="457200" indent="-457200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</a:rPr>
              <a:t>-СПб ГБУЗ «Городская больница №40», предписание от 30.06.2023 № 16-10/460-2466, 1 нарушение;</a:t>
            </a:r>
          </a:p>
          <a:p>
            <a:pPr marL="457200" indent="-457200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</a:rPr>
              <a:t>- ООО «ПО «Киришинефтеоргсинтез», предписание от 21.07.2023 № 16-10/460-2829, 2 нарушения;</a:t>
            </a:r>
          </a:p>
          <a:p>
            <a:pPr marL="457200" indent="-457200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</a:rPr>
              <a:t>- ООО «Газпром переработка», предписание от 10.08.2023 № 16-10/460-3109, 1 нарушение;</a:t>
            </a:r>
          </a:p>
          <a:p>
            <a:pPr marL="457200" indent="-457200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</a:rPr>
              <a:t>- АО «АЭМ-Технологии» (филиал СПб-Ижора), предписание 15.09.2023 № 16-10/460-3570, 1 нарушение;</a:t>
            </a:r>
          </a:p>
          <a:p>
            <a:pPr marL="457200" indent="-457200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</a:rPr>
              <a:t>- АО «АЭМ-Технологии» (филиал Волгодонск), предписание 15.09.2023 № 16-10/460-3571, 1 нарушение;</a:t>
            </a:r>
          </a:p>
          <a:p>
            <a:pPr marL="457200" indent="-457200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</a:rPr>
              <a:t>- АО «</a:t>
            </a:r>
            <a:r>
              <a:rPr lang="ru-RU" sz="1400" dirty="0" err="1">
                <a:solidFill>
                  <a:schemeClr val="tx1"/>
                </a:solidFill>
              </a:rPr>
              <a:t>Кондапожский</a:t>
            </a:r>
            <a:r>
              <a:rPr lang="ru-RU" sz="1400" dirty="0">
                <a:solidFill>
                  <a:schemeClr val="tx1"/>
                </a:solidFill>
              </a:rPr>
              <a:t> ЦБК», предписание  от 29.09.2023 № 16-10/460-3738, 1 нарушение;</a:t>
            </a:r>
          </a:p>
          <a:p>
            <a:pPr marL="457200" indent="-457200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</a:rPr>
              <a:t>- ООО «</a:t>
            </a:r>
            <a:r>
              <a:rPr lang="ru-RU" sz="1400" dirty="0" err="1">
                <a:solidFill>
                  <a:schemeClr val="tx1"/>
                </a:solidFill>
              </a:rPr>
              <a:t>Роквул</a:t>
            </a:r>
            <a:r>
              <a:rPr lang="ru-RU" sz="1400" dirty="0">
                <a:solidFill>
                  <a:schemeClr val="tx1"/>
                </a:solidFill>
              </a:rPr>
              <a:t>-Север», предписание 29.09.2023 № 16-10/460-3740, 1 нарушение;</a:t>
            </a:r>
          </a:p>
          <a:p>
            <a:pPr marL="457200" indent="-457200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</a:rPr>
              <a:t>- АО «Поморнефтегазгеофизика», предписание № 17-12/460-3731 от 29.09.2023, 3 нарушения.</a:t>
            </a:r>
          </a:p>
        </p:txBody>
      </p:sp>
      <p:sp>
        <p:nvSpPr>
          <p:cNvPr id="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88424" y="6525344"/>
            <a:ext cx="755576" cy="332656"/>
          </a:xfrm>
        </p:spPr>
        <p:txBody>
          <a:bodyPr/>
          <a:lstStyle/>
          <a:p>
            <a:r>
              <a:rPr lang="ru-RU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3909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945849"/>
            <a:ext cx="9144000" cy="492089"/>
          </a:xfrm>
        </p:spPr>
        <p:txBody>
          <a:bodyPr>
            <a:normAutofit/>
          </a:bodyPr>
          <a:lstStyle/>
          <a:p>
            <a:r>
              <a:rPr lang="ru-RU" altLang="ru-RU" b="1" dirty="0">
                <a:ln w="6350">
                  <a:noFill/>
                </a:ln>
                <a:solidFill>
                  <a:srgbClr val="000000"/>
                </a:solidFill>
              </a:rPr>
              <a:t>Классификация выявленных нарушений приведена в таблице 1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63BC-7EC6-405B-A8B3-990F8CBB9186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67544" y="1437938"/>
            <a:ext cx="8352928" cy="501539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171009"/>
              </p:ext>
            </p:extLst>
          </p:nvPr>
        </p:nvGraphicFramePr>
        <p:xfrm>
          <a:off x="539553" y="1625156"/>
          <a:ext cx="8208910" cy="466878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72838"/>
                <a:gridCol w="3530733"/>
                <a:gridCol w="1756527"/>
                <a:gridCol w="2348812"/>
              </a:tblGrid>
              <a:tr h="4986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Характер нарушений норм и правил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% к общему числу нарушений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Основные причины нарушений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</a:tr>
              <a:tr h="167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Правового характера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</a:tr>
              <a:tr h="14958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1.1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обеспечением контроля сроков действия разрешительных документов (лицензий, разрешений, санитарно-эпидемиологических заключений и пр.) органов государственного регулирования безопасности в ОИАЭ, а также их своевременного переоформления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</a:tr>
              <a:tr h="167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Организационного характера: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21/95,4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Недостаточный контроль со стороны администрации за выполнением ФНиП в ОИАЭ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</a:tr>
              <a:tr h="5017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2.1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Нарушения, связанные с учетом и контролем РВ и РАО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9/40.9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4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2.2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Нарушения, связанные с общей документацией по УиК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12/54.5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23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Инженерно-технического характера: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</a:tr>
              <a:tr h="4986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3.1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состоянием и обслуживанием систем и элементов, важных для безопасности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</a:tr>
              <a:tr h="3344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Квалификационного и обучающего характера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1/4,6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</a:tr>
              <a:tr h="3344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Всего: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22/100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1" marR="6286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585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252628"/>
            <a:ext cx="9144000" cy="492089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Информация </a:t>
            </a:r>
            <a:r>
              <a:rPr lang="ru-RU" sz="2000" b="1" dirty="0"/>
              <a:t>о мерах административного воздействия</a:t>
            </a:r>
            <a:br>
              <a:rPr lang="ru-RU" sz="2000" b="1" dirty="0"/>
            </a:br>
            <a:r>
              <a:rPr lang="ru-RU" sz="2000" b="1" dirty="0"/>
              <a:t>Пунктов предписаний, не выполненных в установленные сроки, нет. </a:t>
            </a:r>
            <a:br>
              <a:rPr lang="ru-RU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>Возбуждено дел –  0:</a:t>
            </a:r>
            <a:br>
              <a:rPr lang="ru-RU" sz="2000" b="1" dirty="0"/>
            </a:br>
            <a:r>
              <a:rPr lang="ru-RU" sz="2000" b="1" dirty="0"/>
              <a:t>Рассмотрено дел – 0: </a:t>
            </a:r>
            <a:br>
              <a:rPr lang="ru-RU" sz="2000" b="1" dirty="0"/>
            </a:br>
            <a:r>
              <a:rPr lang="ru-RU" sz="2000" b="1" dirty="0"/>
              <a:t>Наложено штрафов - 0 руб.</a:t>
            </a:r>
            <a:br>
              <a:rPr lang="ru-RU" sz="2000" b="1" dirty="0"/>
            </a:br>
            <a:r>
              <a:rPr lang="ru-RU" sz="2000" b="1" dirty="0"/>
              <a:t>Взыскано – 0  руб.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63BC-7EC6-405B-A8B3-990F8CBB9186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645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63BC-7EC6-405B-A8B3-990F8CBB9186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800" dirty="0"/>
              <a:t>Сведения о состоянии надзорной деятельности Управления и обобщенный анализ всех выявленных </a:t>
            </a:r>
            <a:r>
              <a:rPr lang="ru-RU" sz="1800" dirty="0" smtClean="0"/>
              <a:t>нарушений по физической защите РВ и РАО</a:t>
            </a:r>
            <a:endParaRPr lang="ru-RU" sz="18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756162"/>
            <a:ext cx="7848872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6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63BC-7EC6-405B-A8B3-990F8CBB9186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8441" y="1196752"/>
            <a:ext cx="876403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 fontAlgn="base">
              <a:buFont typeface="Wingdings" panose="05000000000000000000" pitchFamily="2" charset="2"/>
              <a:buChar char="Ø"/>
            </a:pP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ходе проверок выявлено 10 правонарушений, связанных с обеспечением ФЗ РИ, ПХ, РВ, в том числе:</a:t>
            </a:r>
          </a:p>
          <a:p>
            <a:pPr indent="355600" algn="just" fontAlgn="base">
              <a:buFont typeface="Wingdings" panose="05000000000000000000" pitchFamily="2" charset="2"/>
              <a:buChar char="Ø"/>
            </a:pP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при проведении плановых проверок -9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нарушений;</a:t>
            </a:r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355600" algn="just" fontAlgn="base">
              <a:buFont typeface="Wingdings" panose="05000000000000000000" pitchFamily="2" charset="2"/>
              <a:buChar char="Ø"/>
            </a:pP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-при проведении внеплановых проверках (анализ документов) - 1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нарушение;</a:t>
            </a:r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355600" algn="just" fontAlgn="base">
              <a:buFont typeface="Wingdings" panose="05000000000000000000" pitchFamily="2" charset="2"/>
              <a:buChar char="Ø"/>
            </a:pP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Выписано 8 предписаний, 10 нарушений по нормам и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правилам;</a:t>
            </a:r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355600" algn="just" fontAlgn="base">
              <a:buFont typeface="Wingdings" panose="05000000000000000000" pitchFamily="2" charset="2"/>
              <a:buChar char="Ø"/>
            </a:pP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результатам проведенных инспекций выдано 10 пунктов предписаний со сроками их устранения.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366303"/>
            <a:ext cx="8568952" cy="270609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078737"/>
              </p:ext>
            </p:extLst>
          </p:nvPr>
        </p:nvGraphicFramePr>
        <p:xfrm>
          <a:off x="128441" y="2708921"/>
          <a:ext cx="8836047" cy="370684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16602"/>
                <a:gridCol w="3800470"/>
                <a:gridCol w="1890719"/>
                <a:gridCol w="2528256"/>
              </a:tblGrid>
              <a:tr h="1440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п/п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Характер нарушений норм и правил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% к общему числу нарушений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Основные причины нарушений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</a:tr>
              <a:tr h="200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Правового характера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    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</a:tr>
              <a:tr h="5047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1.1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обеспечением контроля сроков действия разрешительных документов (лицензий, разрешений, санитарно-эпидемиологических заключений и пр.) органов государственного регулирования безопасности в ОИАЭ, а также их своевременного переоформления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</a:tr>
              <a:tr h="1273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Организационного характера: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8/80,0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</a:tr>
              <a:tr h="4419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2.1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Нарушения, связанные с общей документацией по обеспечению ФЗ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8/80,0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Недостаточный контроль со стороны администрации за выполнением </a:t>
                      </a:r>
                      <a:r>
                        <a:rPr lang="ru-RU" sz="1000" dirty="0" err="1">
                          <a:effectLst/>
                        </a:rPr>
                        <a:t>ФНиП</a:t>
                      </a:r>
                      <a:r>
                        <a:rPr lang="ru-RU" sz="1000" dirty="0">
                          <a:effectLst/>
                        </a:rPr>
                        <a:t> в ОИАЭ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</a:tr>
              <a:tr h="246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Инженерно-технического характера: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marL="36195"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1/10.0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</a:tr>
              <a:tr h="5303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3.1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состоянием и обслуживанием систем и  элементов, важных для безопасности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marL="36195"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1/10.0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Недостаточный контроль со стороны администрации за выполнением </a:t>
                      </a:r>
                      <a:r>
                        <a:rPr lang="ru-RU" sz="1000" dirty="0" err="1">
                          <a:effectLst/>
                        </a:rPr>
                        <a:t>ФНиП</a:t>
                      </a:r>
                      <a:r>
                        <a:rPr lang="ru-RU" sz="1000" dirty="0">
                          <a:effectLst/>
                        </a:rPr>
                        <a:t> в ОИАЭ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</a:tr>
              <a:tr h="219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000">
                          <a:effectLst/>
                        </a:rPr>
                        <a:t>Квалификационного и обучающего характера: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000" dirty="0">
                          <a:effectLst/>
                        </a:rPr>
                        <a:t>1/10,0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</a:tr>
              <a:tr h="645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800">
                          <a:effectLst/>
                        </a:rPr>
                        <a:t>4.2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Планирование и осуществление повышения квалификации работников (персонала) по РБ, РК, учету и контролю РВ и РАО, ФЗ </a:t>
                      </a:r>
                      <a:r>
                        <a:rPr lang="ru-RU" sz="1000" dirty="0" smtClean="0">
                          <a:effectLst/>
                        </a:rPr>
                        <a:t>РИ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000" dirty="0">
                          <a:effectLst/>
                        </a:rPr>
                        <a:t>1/10,0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Слабый административный контроль за выполнением ответственными лицами своих обязанностей.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</a:tr>
              <a:tr h="2504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Всего: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10/100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7" marR="4769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701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390" y="0"/>
            <a:ext cx="65962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6" y="1026471"/>
            <a:ext cx="8972915" cy="492089"/>
          </a:xfrm>
        </p:spPr>
        <p:txBody>
          <a:bodyPr>
            <a:noAutofit/>
          </a:bodyPr>
          <a:lstStyle/>
          <a:p>
            <a:r>
              <a:rPr lang="ru-RU" sz="1600" b="1" dirty="0"/>
              <a:t>Сведения о состоянии надзорной деятельности Управления  и обобщенный анализ всех выявленных </a:t>
            </a:r>
            <a:r>
              <a:rPr lang="ru-RU" sz="1600" b="1" dirty="0" smtClean="0"/>
              <a:t>нарушений по линии РБ</a:t>
            </a:r>
            <a:endParaRPr lang="ru-RU" sz="16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692" y="1518560"/>
            <a:ext cx="8821796" cy="5006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58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930070"/>
            <a:ext cx="9144000" cy="492089"/>
          </a:xfrm>
        </p:spPr>
        <p:txBody>
          <a:bodyPr>
            <a:noAutofit/>
          </a:bodyPr>
          <a:lstStyle/>
          <a:p>
            <a:r>
              <a:rPr lang="ru-RU" sz="1600" b="1" dirty="0"/>
              <a:t>2. Бюджетное учреждение здравоохранения Вологодской области 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>«</a:t>
            </a:r>
            <a:r>
              <a:rPr lang="ru-RU" sz="1600" b="1" dirty="0"/>
              <a:t>Вологодский областной онкологический диспансер»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628800"/>
            <a:ext cx="8208912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19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zdaKHeWyBnZyZ2cDqRSoa"/>
</p:tagLst>
</file>

<file path=ppt/theme/theme1.xml><?xml version="1.0" encoding="utf-8"?>
<a:theme xmlns:a="http://schemas.openxmlformats.org/drawingml/2006/main" name="Шаблон_final_ру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Шаблон_final_рус</Template>
  <TotalTime>2748</TotalTime>
  <Words>1585</Words>
  <Application>Microsoft Office PowerPoint</Application>
  <PresentationFormat>Экран (4:3)</PresentationFormat>
  <Paragraphs>230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MS PGothic</vt:lpstr>
      <vt:lpstr>SimSun</vt:lpstr>
      <vt:lpstr>Arial</vt:lpstr>
      <vt:lpstr>Calibri</vt:lpstr>
      <vt:lpstr>DejaVu Sans</vt:lpstr>
      <vt:lpstr>Times New Roman</vt:lpstr>
      <vt:lpstr>Wingdings</vt:lpstr>
      <vt:lpstr>Шаблон_final_рус</vt:lpstr>
      <vt:lpstr>Отчет Северо-Европейского МТУ по надзору за ЯРБ Ростехнадзора о надзоре за системой государственного учета,   контроля и физической защиты Северо-Европейского МТУ по надзору за ЯРБ Ростехнадзора  при осуществлении федерального государственного надзора за радиационно опасными объектами за 9 месяцев 2023 года </vt:lpstr>
      <vt:lpstr>Сведения о состоянии надзорной деятельности Управления и обобщенный анализ всех выявленных нарушений</vt:lpstr>
      <vt:lpstr>  Вопросы учета и контроля проверялись при проведении инспекций в процессе лицензирования, регистрации организаций, осуществляющих деятельность по эксплуатации РИ, содержащих в своем составе только ЗРИ 4 и 5 категорий радиационной опасности, при проверке в организациях вопросов обеспечения радиационной безопасности, а также при проверке РИАЦ Псковской, Вологодской и Мурманской области</vt:lpstr>
      <vt:lpstr>Классификация выявленных нарушений приведена в таблице 1</vt:lpstr>
      <vt:lpstr>     Информация о мерах административного воздействия Пунктов предписаний, не выполненных в установленные сроки, нет.   Возбуждено дел –  0: Рассмотрено дел – 0:  Наложено штрафов - 0 руб. Взыскано – 0  руб.</vt:lpstr>
      <vt:lpstr>Сведения о состоянии надзорной деятельности Управления и обобщенный анализ всех выявленных нарушений по физической защите РВ и РАО</vt:lpstr>
      <vt:lpstr>Презентация PowerPoint</vt:lpstr>
      <vt:lpstr>Сведения о состоянии надзорной деятельности Управления  и обобщенный анализ всех выявленных нарушений по линии РБ</vt:lpstr>
      <vt:lpstr>2. Бюджетное учреждение здравоохранения Вологодской области  «Вологодский областной онкологический диспансер»</vt:lpstr>
      <vt:lpstr>3. Филиал ООО «Шлюмберже Восток» г. Усинск: категория нарушения П-2 (нерадиационное происшествие)     </vt:lpstr>
      <vt:lpstr>4.ООО «ТНГ-КомиГИС»: категория нарушения П-2 (нерадиационное происшествие)      </vt:lpstr>
      <vt:lpstr>    За отчётный период Управлением проведено 26 проверок по обеспечению РБ в рамках осуществления режима постоянного государственного надзора на объекте использования атомной энергии, при осуществлении деятельности в ОИАЭ в: 1. Северо-Западный центр по обращению с радиоактивными отходами «СевРАО» - филиал ФГУП «ФЭО» (ЦКДХ РАО отделения Сайда-Губа), запись № п/п 1 в журнале постоянного государственного надзора на ОИАЭ № 18-24.2, 12 проверок. 2. Четырнадцать проверок в рамках осуществления режима постоянного государственного надзора на объекте использования атомной энергии, при осуществлении деятельности в ОИАЭ (Ленинградское отделение филиала «Северо-Западный территориальный округ» ФГУП «РАДОН»), записи в журнале постоянного государственного надзора рег.№ 16-18. За 9 месяцев 2023 года проведено 125 инспекций по проверке состояния РБ, в том числе: 1. плановых – 50; 2. внеплановых -49, из них: -истечение срока исполнения юридическим лицом, предписания об устранении выявленного нарушения- 9; - (лицензирование -31, регистрация -7) -38. - по иным основаниям, установленным законодательством Российской Федерации - 2.  3.В режиме постоянного государственного надзора – 26. 4.Документарных проверок -10. Анализ нарушений: Всего за отчетный период по результатам надзора за радиационной безопасностью выявлено 65 правонарушений, из них выявлено: - 54 нарушений– при плановых проверках;  - 11 нарушения при внеплановой документарной проверке. Составлено 25 предписаний, 4 предостережения, 4 протокола, из 65 нарушений: 16-УДЛ, 47 нормы и правила и законодательства и 2 невыполнение предписаний органов государственного контроля.    </vt:lpstr>
      <vt:lpstr>Классификация нарушений требований радиационной безопасности выявленных в ходе инспекций приведена в таблице 3</vt:lpstr>
      <vt:lpstr>Информация о мерах административного воздействия За 9 месяцев 2023 года применены 4 меры административного воздействия: 1)По результатам внеплановой документарной проверки (инспекции) ООО «Аспломб Технолоджи» по проверке выполнения ранее выданного предписания, старшим государственным инспектором Клинцовой А.С. составлен протокол об АП в отношении должностного лица – главного инженера ООО «Аспломб Технолоджи» Громкова Сергея Дмитриевича (протокол № 16-12.1/460-667 от 16.02.2023) за невыполнение в установленный срок пункта 1 предписания № 16-10/460-2024 от 10.06.2022. По результатам рассмотрения дела об АП начальником ТОИ за РОО Джавадовым В.А. (постановление № 16-12.1/460-752 от 28.02.2023) главный инженер ООО «Аспломб Технолоджи» Громков Сергей Дмитриевич привлечён к административной ответственности в виде штрафа в размере 30000 руб. Штраф уплачен (чек-ордер № 9055/1 748 от 18.03.2023). </vt:lpstr>
      <vt:lpstr>2)По результатам внеплановой документарной проверки (инспекции) Государственного казённого учреждения Республики Карелия «Эксплуатационно-техническое управление по делам гражданской обороны и чрезвычайных ситуаций Республики Карелия» (ГКУ РК ЭТУ) по детальной проверке сведений о передаче 8-ми ЗРИ от ГКУ РК ЭТУ в ООО «Промэкобезопасность», государственным инспектором Парамоновым А.А. составлен протокол об АП в отношении юридического лица – ГКУ РК ЭТУ (протокол № 16-12/460-829 от 03.03.2023) за нарушение правил использования атомной энергии (часть 1 ст. 9.6 КоАП РФ).  12 сентября 2023 года пгт. Пряжа Судья Пряжинского районного суда Республики Карелия Волосюк Елена Валерьевна, при секретаре Лукиной А.В., рассмотрев в открытом судебном заседании жалобу ГКУ РК «Эксплуатационно-техническое управление по делам гражданской обороны и чрезвычайным ситуациям Республики Карелия» (ГКУ РК ЭТУ) на постановление начальника Территориального отдела инспекций за радиационно опасными объектами Северо- Европейского МТУ по надзору за ЯРБ Ростехнадзора Джавадова В.А. №16-12/460-1129 от 22.03.2023, по результатам рассмотрения дела об АП начальником ТОИ за РОО Джавадовым В.А. (постановление № 16-12/460-1129 от 22.03.2023) ГКУ РК ЭТУ привлечено к административной ответственности в виде штрафа в размере 200000 руб. Постановление начальника Территориального отдела инспекций за радиационно опасными объектами Северо-Европейского МТУ по надзору за ЯРБ Ростехнадзора Джавадова В.А. №16-12/460-1129 от 22.03.2023 по делу об административном правонарушении, предусмотренном ч.1 ст.9.6 Кодекса Российской Федерации об административных правонарушениях, в отношении Государственного казенного учреждения Республики Карелия «Эксплуатационно-техническое управление по делам гражданской обороны и чрезвычайным ситуациям Республики Карелия» изменить в части назначенного наказания, снизить ГКУ РК ЭТУ назначенный за совершение административного правонарушения, предусмотренного ч.1 ст.9.6 КоАП РФ, административный штраф до 100 000 рублей. Не вступило в законную силу.</vt:lpstr>
      <vt:lpstr>3) АО «ЦС «Звездочка», юридическое лицо по части 3 ст. 14.1 Кодекса Российской Федерации об административных правонарушениях (осуществление предпринимательской деятельности с нарушением условий, предусмотренных специальным разрешением - Лицензией  №СЕ-03-210-4688 от 24.06.2019: п.2.2.10 Условий действия лицензии №СЕ-03-210-4688 от 24.06.2019. Принятые меры - оформлен Протокол №17-16.77/460-1009 от 16.03.2023 об административном правонарушении. Решением Арбитражного суда Архангельской области от 15.05.2023 по Делу №А05-2747/2023 АО «ЦС «Звездочка» привлечено к административной ответственности, предусмотренной частью 3 ст. 14.1 Кодекса Российской Федерации об административных правонарушениях, назначено наказание в виде административного штрафа в размере 30 тыс. рублей.4). Платежное поручение №5568 от 02.06.2023 об оплате АО «ЦС «Звездочка» административного штрафа. В соответствии с частью 1.3-3 статьи 32.2 КоАП РФ оплата штрафа произведена в размере половины суммы наложенного штрафа (15000 руб.) в срок не позднее 20 дней со дня вынесения постановления. </vt:lpstr>
      <vt:lpstr>4) Протокол об административном правонарушении от 29.09.2023 № 17-16.78/460-3733 в отношении юридического лица – АО «ПНГГ» по ч. 17 статьи 19.5 КоАП РФ (невыполнении в установленный срок пунктов 3, 4 предписания от 21.07.2021 № 20-12/460-2306). Законному представителю АО «ПНГГ» вручено уведомление о времени и месте составления протокола об административном правонарушении в отношении АО «ПНГГ», от 29.09.2023 № 17-16.78/460-3732. Постановление об административном правонарушении от 29.09.2023 № 17-16.79/460-3734 на должностное лицо – главный инженер АО «ПНГГ» Ершов К.С по ч. 1 статьи 9.6 КоАП РФ (нарушение норм и правил в области использования атомной энергии, предписание от 29.09.2023 № 17-12/460-3731) штраф 20000.0 рублей.  Не вступило в законную силу. </vt:lpstr>
      <vt:lpstr>Рассмотрено дел – 2.  Наложено штрафов - 2 в сумме 60000 тыс. руб. Взыскано – 2-  в сумме 45000 тыс. руб. Информация о пунктах предписаний, не выполненных в установленные сроки Не выполнено в установленный срок: 1)Пункт 1 предписания № 16-10/460-2024 от 10.06.2022, выданного ООО «Аспломб Технолоджи» (см. выше). 2)Пункты 3, 4 предписания №20-12/460-2306 от 21.07.2021 выданного АО «ПНГГ». Составлен Протокол об административном правонарушении №17-16.78/460-3733 от 29.09.2023.Протокол об административном правонарушении №17-16.78/460-3733 от 29.09.2023 направлен на рассмотрение и.о. заместителя руководителя Северо-Европейского МТУ по надзору за ЯРБ Ростехнадзора №17-21/СЛ-460-423 от 02.10.2023.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Борисов Алексей Валентинович</dc:creator>
  <cp:lastModifiedBy>Трубников</cp:lastModifiedBy>
  <cp:revision>244</cp:revision>
  <dcterms:created xsi:type="dcterms:W3CDTF">2018-12-18T07:27:38Z</dcterms:created>
  <dcterms:modified xsi:type="dcterms:W3CDTF">2023-11-08T13:03:19Z</dcterms:modified>
</cp:coreProperties>
</file>